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61" r:id="rId4"/>
    <p:sldId id="260" r:id="rId5"/>
    <p:sldId id="264" r:id="rId6"/>
    <p:sldId id="262" r:id="rId7"/>
    <p:sldId id="263" r:id="rId8"/>
    <p:sldId id="266" r:id="rId9"/>
    <p:sldId id="267" r:id="rId10"/>
    <p:sldId id="268" r:id="rId11"/>
    <p:sldId id="278" r:id="rId12"/>
    <p:sldId id="280" r:id="rId13"/>
    <p:sldId id="279" r:id="rId14"/>
    <p:sldId id="281" r:id="rId15"/>
    <p:sldId id="265" r:id="rId16"/>
    <p:sldId id="269" r:id="rId17"/>
    <p:sldId id="277" r:id="rId18"/>
    <p:sldId id="270" r:id="rId19"/>
    <p:sldId id="271" r:id="rId20"/>
    <p:sldId id="272" r:id="rId21"/>
    <p:sldId id="273" r:id="rId22"/>
    <p:sldId id="275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7T10:48:56.123" idx="1">
    <p:pos x="10" y="10"/>
    <p:text>Need to put in all 26 hex stickers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2019-05-09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kg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comments" Target="../comments/comment1.xml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r4ds.had.co.nz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6298737" y="3341074"/>
            <a:ext cx="1410163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800062" y="4416722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5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First, I HIGHLY recommend telling </a:t>
            </a:r>
            <a:r>
              <a:rPr lang="en-CA" sz="2400" dirty="0" err="1"/>
              <a:t>Rstudio</a:t>
            </a:r>
            <a:r>
              <a:rPr lang="en-CA" sz="2400" dirty="0"/>
              <a:t> to never save your workspace!</a:t>
            </a: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Go to Tools &gt; Global Options..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 the General tab find the drop-down menu entitled</a:t>
            </a:r>
            <a:br>
              <a:rPr lang="en-CA" sz="2400" dirty="0"/>
            </a:br>
            <a:r>
              <a:rPr lang="en-CA" sz="2400" dirty="0"/>
              <a:t>“Save workspace to .</a:t>
            </a:r>
            <a:r>
              <a:rPr lang="en-CA" sz="2400" dirty="0" err="1"/>
              <a:t>Rdata</a:t>
            </a:r>
            <a:r>
              <a:rPr lang="en-CA" sz="2400" dirty="0"/>
              <a:t> on exit:” and change it to Never</a:t>
            </a:r>
          </a:p>
        </p:txBody>
      </p:sp>
    </p:spTree>
    <p:extLst>
      <p:ext uri="{BB962C8B-B14F-4D97-AF65-F5344CB8AC3E}">
        <p14:creationId xmlns:p14="http://schemas.microsoft.com/office/powerpoint/2010/main" val="353157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help documentation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We have talked a bit about functions already, but a very important part of function is understanding how to read help documentation</a:t>
            </a: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search the name of the function on the help tab</a:t>
            </a:r>
            <a:br>
              <a:rPr lang="en-CA" sz="2400" dirty="0"/>
            </a:br>
            <a:r>
              <a:rPr lang="en-CA" sz="2400" dirty="0"/>
              <a:t>(we can also type ? Followed by the name of the function in the console pane of </a:t>
            </a:r>
            <a:r>
              <a:rPr lang="en-CA" sz="2400" dirty="0" err="1"/>
              <a:t>Rstudio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Google the name of the function with another search term “</a:t>
            </a:r>
            <a:r>
              <a:rPr lang="en-CA" sz="2400" dirty="0" err="1"/>
              <a:t>rdocumentation</a:t>
            </a:r>
            <a:r>
              <a:rPr lang="en-CA" sz="2400" dirty="0"/>
              <a:t>”</a:t>
            </a:r>
            <a:br>
              <a:rPr lang="en-CA" sz="2400" dirty="0"/>
            </a:br>
            <a:r>
              <a:rPr lang="en-CA" sz="2400" dirty="0"/>
              <a:t>e.g., “filter </a:t>
            </a:r>
            <a:r>
              <a:rPr lang="en-CA" sz="2400" dirty="0" err="1"/>
              <a:t>rdocumentation</a:t>
            </a:r>
            <a:r>
              <a:rPr lang="en-CA" sz="24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FC93A-038E-41C3-BE0A-A149A604E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</a:t>
            </a:r>
            <a:r>
              <a:rPr lang="en-CA" sz="3600" b="1" dirty="0" err="1"/>
              <a:t>cheatsheets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There will be a couple of times I reference </a:t>
            </a:r>
            <a:r>
              <a:rPr lang="en-CA" sz="2400" dirty="0" err="1"/>
              <a:t>cheatsheets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You can download them by clicking on the “Help” menu and finding the </a:t>
            </a:r>
            <a:r>
              <a:rPr lang="en-CA" sz="2400" dirty="0" err="1"/>
              <a:t>Cheatsheet</a:t>
            </a:r>
            <a:r>
              <a:rPr lang="en-CA" sz="2400" dirty="0"/>
              <a:t> you want to download within the list.</a:t>
            </a:r>
          </a:p>
          <a:p>
            <a:endParaRPr lang="en-CA" sz="2400" dirty="0"/>
          </a:p>
          <a:p>
            <a:r>
              <a:rPr lang="en-CA" sz="2400" dirty="0"/>
              <a:t>You can also peruse the complete set of </a:t>
            </a:r>
            <a:r>
              <a:rPr lang="en-CA" sz="2400" dirty="0" err="1"/>
              <a:t>Cheatsheets</a:t>
            </a:r>
            <a:r>
              <a:rPr lang="en-CA" sz="2400" dirty="0"/>
              <a:t> on  RStudio’s webpage at:</a:t>
            </a:r>
          </a:p>
          <a:p>
            <a:endParaRPr lang="en-CA" sz="2400" dirty="0"/>
          </a:p>
          <a:p>
            <a:r>
              <a:rPr lang="en-CA" sz="2400" dirty="0"/>
              <a:t>https://www.rstudio.com/resources/cheatsheets/</a:t>
            </a:r>
          </a:p>
        </p:txBody>
      </p:sp>
    </p:spTree>
    <p:extLst>
      <p:ext uri="{BB962C8B-B14F-4D97-AF65-F5344CB8AC3E}">
        <p14:creationId xmlns:p14="http://schemas.microsoft.com/office/powerpoint/2010/main" val="385533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– finding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Sometime you might need to conduct a specific analysis or task within R, but you don’t know the name of a package that contains the functions you might need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 go to the website </a:t>
            </a:r>
            <a:r>
              <a:rPr lang="en-CA" sz="2400" dirty="0">
                <a:hlinkClick r:id="rId3"/>
              </a:rPr>
              <a:t>https://www.r-pkg.org/</a:t>
            </a:r>
            <a:r>
              <a:rPr lang="en-CA" sz="2400" dirty="0"/>
              <a:t> to find popular R packages that might help me</a:t>
            </a:r>
          </a:p>
        </p:txBody>
      </p:sp>
    </p:spTree>
    <p:extLst>
      <p:ext uri="{BB962C8B-B14F-4D97-AF65-F5344CB8AC3E}">
        <p14:creationId xmlns:p14="http://schemas.microsoft.com/office/powerpoint/2010/main" val="147004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Getting started - </a:t>
            </a:r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The symbol “&gt;” will be used to represent the command prompt in R. Anything that follows will be examples of actual R code.</a:t>
            </a:r>
          </a:p>
          <a:p>
            <a:endParaRPr lang="en-CA" sz="2400" dirty="0"/>
          </a:p>
          <a:p>
            <a:r>
              <a:rPr lang="en-CA" sz="2400" dirty="0"/>
              <a:t>&gt;# install all of the packages in the </a:t>
            </a:r>
            <a:r>
              <a:rPr lang="en-CA" sz="2400" dirty="0" err="1"/>
              <a:t>tidyverse</a:t>
            </a:r>
            <a:endParaRPr lang="en-CA" sz="2400" dirty="0"/>
          </a:p>
          <a:p>
            <a:r>
              <a:rPr lang="en-CA" sz="2400" dirty="0"/>
              <a:t>&gt; </a:t>
            </a:r>
            <a:r>
              <a:rPr lang="en-CA" sz="2400" dirty="0" err="1"/>
              <a:t>install.packages</a:t>
            </a:r>
            <a:r>
              <a:rPr lang="en-CA" sz="2400" dirty="0"/>
              <a:t>(“</a:t>
            </a:r>
            <a:r>
              <a:rPr lang="en-CA" sz="2400" dirty="0" err="1"/>
              <a:t>tidyverse</a:t>
            </a:r>
            <a:r>
              <a:rPr lang="en-CA" sz="2400" dirty="0"/>
              <a:t>”)</a:t>
            </a:r>
          </a:p>
          <a:p>
            <a:endParaRPr lang="en-CA" sz="2400" dirty="0"/>
          </a:p>
          <a:p>
            <a:r>
              <a:rPr lang="en-CA" sz="2400" dirty="0"/>
              <a:t>&gt;# load the set of core packages</a:t>
            </a:r>
          </a:p>
          <a:p>
            <a:r>
              <a:rPr lang="en-CA" sz="2400" dirty="0"/>
              <a:t>&gt; library(</a:t>
            </a:r>
            <a:r>
              <a:rPr lang="en-CA" sz="2400" dirty="0" err="1"/>
              <a:t>tidyverse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80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Useful </a:t>
            </a:r>
            <a:r>
              <a:rPr lang="en-CA" sz="3600" b="1" dirty="0" err="1"/>
              <a:t>tidyverse</a:t>
            </a:r>
            <a:r>
              <a:rPr lang="en-CA" sz="3600" b="1" dirty="0"/>
              <a:t>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</a:t>
            </a:r>
            <a:r>
              <a:rPr lang="en-CA" sz="2400" dirty="0" err="1"/>
              <a:t>tidyverse_conflicts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tidyverse_update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tidyverse_packages</a:t>
            </a:r>
            <a:r>
              <a:rPr lang="en-CA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0380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Tibbles vs. </a:t>
            </a:r>
            <a:r>
              <a:rPr lang="en-CA" sz="3600" b="1" dirty="0" err="1"/>
              <a:t>data.frames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Tibbles (tidy tables) differ from </a:t>
            </a:r>
            <a:r>
              <a:rPr lang="en-CA" sz="2400" dirty="0" err="1"/>
              <a:t>data.frames</a:t>
            </a:r>
            <a:r>
              <a:rPr lang="en-CA" sz="2400" dirty="0"/>
              <a:t> in three distinct ways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Printing</a:t>
            </a:r>
            <a:r>
              <a:rPr lang="en-CA" sz="2400" dirty="0"/>
              <a:t> - defaults to only 10 rows and as many column that fit in the console.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Sub-setting</a:t>
            </a:r>
            <a:r>
              <a:rPr lang="en-CA" sz="2400" dirty="0"/>
              <a:t> -  sub-setting a </a:t>
            </a:r>
            <a:r>
              <a:rPr lang="en-CA" sz="2400" dirty="0" err="1"/>
              <a:t>tibble</a:t>
            </a:r>
            <a:r>
              <a:rPr lang="en-CA" sz="2400" dirty="0"/>
              <a:t> always returns another </a:t>
            </a:r>
            <a:r>
              <a:rPr lang="en-CA" sz="2400" dirty="0" err="1"/>
              <a:t>tibble</a:t>
            </a:r>
            <a:r>
              <a:rPr lang="en-CA" sz="2400" dirty="0"/>
              <a:t>, while sub-setting a </a:t>
            </a:r>
            <a:r>
              <a:rPr lang="en-CA" sz="2400" dirty="0" err="1"/>
              <a:t>data.frame</a:t>
            </a:r>
            <a:r>
              <a:rPr lang="en-CA" sz="2400" dirty="0"/>
              <a:t> can return vectors of </a:t>
            </a:r>
            <a:r>
              <a:rPr lang="en-CA" sz="2400" dirty="0" err="1"/>
              <a:t>data.frames</a:t>
            </a:r>
            <a:endParaRPr lang="en-CA" sz="2400" dirty="0"/>
          </a:p>
          <a:p>
            <a:pPr marL="914400" lvl="1" indent="-457200">
              <a:buFont typeface="+mj-lt"/>
              <a:buAutoNum type="arabicPeriod"/>
            </a:pPr>
            <a:r>
              <a:rPr lang="en-CA" sz="2400" b="1" dirty="0"/>
              <a:t>Recycling</a:t>
            </a:r>
            <a:r>
              <a:rPr lang="en-CA" sz="2400" dirty="0"/>
              <a:t> – Only vectors of length 1 are recycled. Errors are thrown when this rule is violated.</a:t>
            </a:r>
            <a:br>
              <a:rPr lang="en-CA" sz="2400" dirty="0"/>
            </a:b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There are no row names!!!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currently supports many common file formats: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Comma separated files (CSV)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read_csv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Tab separated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read_tsv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General delimited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read_delim</a:t>
            </a:r>
            <a:r>
              <a:rPr lang="en-CA" sz="24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1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Naming conventions: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 function names typically uses “.”</a:t>
            </a:r>
            <a:br>
              <a:rPr lang="en-CA" sz="2400" dirty="0"/>
            </a:br>
            <a:r>
              <a:rPr lang="en-CA" sz="2400" dirty="0"/>
              <a:t>&gt; read.csv(</a:t>
            </a:r>
            <a:r>
              <a:rPr lang="en-CA" sz="2400" dirty="0" err="1"/>
              <a:t>readr_example</a:t>
            </a:r>
            <a:r>
              <a:rPr lang="en-CA" sz="2400" dirty="0"/>
              <a:t>("mtcars.csv"))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 names use “_”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read_csv</a:t>
            </a:r>
            <a:r>
              <a:rPr lang="en-CA" sz="2400" dirty="0"/>
              <a:t>(</a:t>
            </a:r>
            <a:r>
              <a:rPr lang="en-CA" sz="2400" dirty="0" err="1"/>
              <a:t>readr_example</a:t>
            </a:r>
            <a:r>
              <a:rPr lang="en-CA" sz="2400" dirty="0"/>
              <a:t>("mtcars.csv"))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functions are up to 10x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functions display a progress bar during long load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does NOT automatically convert strings to factors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It is often said that 80% of data analysis is spent on the process of cleaning and preparing the data</a:t>
            </a:r>
          </a:p>
          <a:p>
            <a:pPr algn="r"/>
            <a:r>
              <a:rPr lang="en-CA" sz="2400" dirty="0"/>
              <a:t>-</a:t>
            </a:r>
            <a:r>
              <a:rPr lang="en-CA" sz="2400" dirty="0" err="1"/>
              <a:t>Dasu</a:t>
            </a:r>
            <a:r>
              <a:rPr lang="en-CA" sz="2400" dirty="0"/>
              <a:t> and Johnson, 2003</a:t>
            </a:r>
          </a:p>
        </p:txBody>
      </p:sp>
    </p:spTree>
    <p:extLst>
      <p:ext uri="{BB962C8B-B14F-4D97-AF65-F5344CB8AC3E}">
        <p14:creationId xmlns:p14="http://schemas.microsoft.com/office/powerpoint/2010/main" val="242171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Class of object returned: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 creates </a:t>
            </a:r>
            <a:r>
              <a:rPr lang="en-CA" sz="2400" dirty="0" err="1"/>
              <a:t>data.frame</a:t>
            </a:r>
            <a:br>
              <a:rPr lang="en-CA" sz="2400" dirty="0"/>
            </a:br>
            <a:r>
              <a:rPr lang="en-CA" sz="2400" dirty="0"/>
              <a:t>&gt; class(read.csv(</a:t>
            </a:r>
            <a:r>
              <a:rPr lang="en-CA" sz="2400" dirty="0" err="1"/>
              <a:t>readr_example</a:t>
            </a:r>
            <a:r>
              <a:rPr lang="en-CA" sz="2400" dirty="0"/>
              <a:t>("mtcars.csv")))</a:t>
            </a:r>
            <a:br>
              <a:rPr lang="en-CA" sz="2400" dirty="0"/>
            </a:br>
            <a:r>
              <a:rPr lang="en-CA" sz="2400" dirty="0"/>
              <a:t>“</a:t>
            </a:r>
            <a:r>
              <a:rPr lang="en-CA" sz="2400" dirty="0" err="1"/>
              <a:t>data.frame</a:t>
            </a:r>
            <a:r>
              <a:rPr lang="en-CA" sz="24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r>
              <a:rPr lang="en-CA" sz="2400" dirty="0"/>
              <a:t> creates </a:t>
            </a:r>
            <a:r>
              <a:rPr lang="en-CA" sz="2400" dirty="0" err="1"/>
              <a:t>tibbles</a:t>
            </a:r>
            <a:br>
              <a:rPr lang="en-CA" sz="2400" dirty="0"/>
            </a:br>
            <a:r>
              <a:rPr lang="en-CA" sz="2400" dirty="0"/>
              <a:t>&gt; class(</a:t>
            </a:r>
            <a:r>
              <a:rPr lang="en-CA" sz="2400" dirty="0" err="1"/>
              <a:t>read_csv</a:t>
            </a:r>
            <a:r>
              <a:rPr lang="en-CA" sz="2400" dirty="0"/>
              <a:t>(</a:t>
            </a:r>
            <a:r>
              <a:rPr lang="en-CA" sz="2400" dirty="0" err="1"/>
              <a:t>readr_example</a:t>
            </a:r>
            <a:r>
              <a:rPr lang="en-CA" sz="2400" dirty="0"/>
              <a:t>("mtcars.csv")))</a:t>
            </a:r>
            <a:br>
              <a:rPr lang="en-CA" sz="2400" dirty="0"/>
            </a:br>
            <a:r>
              <a:rPr lang="en-CA" sz="2400" dirty="0"/>
              <a:t>“</a:t>
            </a:r>
            <a:r>
              <a:rPr lang="en-CA" sz="2400" dirty="0" err="1"/>
              <a:t>tbl_df</a:t>
            </a:r>
            <a:r>
              <a:rPr lang="en-CA" sz="2400" dirty="0"/>
              <a:t>”	“</a:t>
            </a:r>
            <a:r>
              <a:rPr lang="en-CA" sz="2400" dirty="0" err="1"/>
              <a:t>tbl</a:t>
            </a:r>
            <a:r>
              <a:rPr lang="en-CA" sz="2400" dirty="0"/>
              <a:t>”	“</a:t>
            </a:r>
            <a:r>
              <a:rPr lang="en-CA" sz="2400" dirty="0" err="1"/>
              <a:t>data.frame</a:t>
            </a:r>
            <a:r>
              <a:rPr lang="en-CA" sz="24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Feedback on the import process: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NOTHING!!!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endParaRPr lang="en-CA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#&gt; Parsed with column specification:</a:t>
            </a:r>
            <a:br>
              <a:rPr lang="en-CA" sz="2400" dirty="0"/>
            </a:br>
            <a:r>
              <a:rPr lang="en-CA" sz="2400" dirty="0"/>
              <a:t>#&gt; cols(</a:t>
            </a:r>
            <a:br>
              <a:rPr lang="en-CA" sz="2400" dirty="0"/>
            </a:br>
            <a:r>
              <a:rPr lang="en-CA" sz="2400" dirty="0"/>
              <a:t>#&gt;   mpg = </a:t>
            </a:r>
            <a:r>
              <a:rPr lang="en-CA" sz="2400" dirty="0" err="1"/>
              <a:t>col_double</a:t>
            </a:r>
            <a:r>
              <a:rPr lang="en-CA" sz="2400" dirty="0"/>
              <a:t>(),</a:t>
            </a:r>
            <a:br>
              <a:rPr lang="en-CA" sz="2400" dirty="0"/>
            </a:br>
            <a:r>
              <a:rPr lang="en-CA" sz="2400" dirty="0"/>
              <a:t>#&gt;   </a:t>
            </a:r>
            <a:r>
              <a:rPr lang="en-CA" sz="2400" dirty="0" err="1"/>
              <a:t>cyl</a:t>
            </a:r>
            <a:r>
              <a:rPr lang="en-CA" sz="2400" dirty="0"/>
              <a:t> = </a:t>
            </a:r>
            <a:r>
              <a:rPr lang="en-CA" sz="2400" dirty="0" err="1"/>
              <a:t>col_integer</a:t>
            </a:r>
            <a:r>
              <a:rPr lang="en-CA" sz="2400" dirty="0"/>
              <a:t>(),</a:t>
            </a:r>
            <a:br>
              <a:rPr lang="en-CA" sz="2400" dirty="0"/>
            </a:br>
            <a:r>
              <a:rPr lang="en-CA" sz="2400" dirty="0"/>
              <a:t>…</a:t>
            </a:r>
            <a:br>
              <a:rPr lang="en-CA" sz="2400" dirty="0"/>
            </a:br>
            <a:r>
              <a:rPr lang="en-CA" sz="2400" dirty="0"/>
              <a:t>#&gt;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3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BASE vs. </a:t>
            </a:r>
            <a:r>
              <a:rPr lang="en-CA" sz="3600" b="1" cap="none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Missing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Base 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Silently converts unknown values to 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readr</a:t>
            </a:r>
            <a:endParaRPr lang="en-CA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Issues a warning when converting values to NA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Extract the problems using the “problems” function on your data after you import it</a:t>
            </a:r>
            <a:br>
              <a:rPr lang="en-CA" sz="2400" dirty="0"/>
            </a:br>
            <a:r>
              <a:rPr lang="en-CA" sz="2400" dirty="0"/>
              <a:t>&gt; problems(data)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See exactly how R interpreted each column type</a:t>
            </a:r>
            <a:br>
              <a:rPr lang="en-CA" sz="2400" dirty="0"/>
            </a:br>
            <a:r>
              <a:rPr lang="en-CA" sz="2400" dirty="0"/>
              <a:t>&gt; spec(data)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Import data – Other file formats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tidyverse</a:t>
            </a:r>
            <a:r>
              <a:rPr lang="en-CA" sz="2400" dirty="0"/>
              <a:t> also can import file formats from other statistical software: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First, load the non-core library package “Haven”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library(haven)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Then, import your data using the following functions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SAS – </a:t>
            </a:r>
            <a:r>
              <a:rPr lang="en-CA" sz="2400" dirty="0" err="1"/>
              <a:t>read_sas</a:t>
            </a:r>
            <a:r>
              <a:rPr lang="en-CA" sz="2400" dirty="0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STATA – </a:t>
            </a:r>
            <a:r>
              <a:rPr lang="en-CA" sz="2400" dirty="0" err="1"/>
              <a:t>read_dta</a:t>
            </a:r>
            <a:r>
              <a:rPr lang="en-CA" sz="2400" dirty="0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SPSS – </a:t>
            </a:r>
            <a:r>
              <a:rPr lang="en-CA" sz="2400" dirty="0" err="1"/>
              <a:t>read_sav</a:t>
            </a:r>
            <a:r>
              <a:rPr lang="en-CA" sz="240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It is often said that 80% of data analysis is spent on the process of cleaning and preparing the data</a:t>
            </a:r>
          </a:p>
          <a:p>
            <a:pPr algn="r"/>
            <a:r>
              <a:rPr lang="en-CA" sz="2400" dirty="0"/>
              <a:t>-</a:t>
            </a:r>
            <a:r>
              <a:rPr lang="en-CA" sz="2400" dirty="0" err="1"/>
              <a:t>Dasu</a:t>
            </a:r>
            <a:r>
              <a:rPr lang="en-CA" sz="2400" dirty="0"/>
              <a:t> and Johnson, 2003</a:t>
            </a:r>
          </a:p>
          <a:p>
            <a:endParaRPr lang="en-CA" sz="2400" dirty="0"/>
          </a:p>
          <a:p>
            <a:r>
              <a:rPr lang="en-CA" sz="2400" dirty="0"/>
              <a:t>The </a:t>
            </a:r>
            <a:r>
              <a:rPr lang="en-CA" sz="2400" dirty="0" err="1"/>
              <a:t>tidyverse</a:t>
            </a:r>
            <a:r>
              <a:rPr lang="en-CA" sz="2400" dirty="0"/>
              <a:t> is an opinionated </a:t>
            </a:r>
            <a:r>
              <a:rPr lang="en-CA" sz="2400" dirty="0">
                <a:hlinkClick r:id="rId3"/>
              </a:rPr>
              <a:t>collection of R packages</a:t>
            </a:r>
            <a:r>
              <a:rPr lang="en-CA" sz="2400" dirty="0"/>
              <a:t> designed for data science. All packages share an underlying design philosophy, grammar, and data structures.</a:t>
            </a:r>
          </a:p>
          <a:p>
            <a:pPr algn="r"/>
            <a:r>
              <a:rPr lang="en-CA" sz="2400" dirty="0"/>
              <a:t>-www.tidyverse.org</a:t>
            </a:r>
          </a:p>
        </p:txBody>
      </p:sp>
    </p:spTree>
    <p:extLst>
      <p:ext uri="{BB962C8B-B14F-4D97-AF65-F5344CB8AC3E}">
        <p14:creationId xmlns:p14="http://schemas.microsoft.com/office/powerpoint/2010/main" val="113609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Core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4389121" y="1547446"/>
            <a:ext cx="5739618" cy="49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605D2-AE25-4BB5-8252-9B9029302976}"/>
              </a:ext>
            </a:extLst>
          </p:cNvPr>
          <p:cNvGrpSpPr/>
          <p:nvPr/>
        </p:nvGrpSpPr>
        <p:grpSpPr>
          <a:xfrm>
            <a:off x="4832164" y="1700651"/>
            <a:ext cx="4813822" cy="4642027"/>
            <a:chOff x="3668363" y="1954089"/>
            <a:chExt cx="4813822" cy="46420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0EA788-0C30-4884-AB26-3933D5FA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150" y="1954089"/>
              <a:ext cx="1600882" cy="18556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4A1490-09FA-4410-857A-E53C91489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716" y="4740515"/>
              <a:ext cx="1600882" cy="1855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6760A4-1151-4F80-B56A-F6CAD4AF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303" y="1960439"/>
              <a:ext cx="1600882" cy="18556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5E0550-934E-4136-9625-EEC16D8E1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585" y="1954089"/>
              <a:ext cx="1600882" cy="18556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158BA9-480F-4A3E-BB1B-81D260C3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363" y="4740514"/>
              <a:ext cx="1600882" cy="18556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B5D9D3-6A84-47C2-A08E-569BC1A1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26" y="3350478"/>
              <a:ext cx="1600882" cy="18556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060F6A-0260-41DA-8475-8CCC4D8C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832" y="4740515"/>
              <a:ext cx="1600882" cy="18556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7539F0-6490-47B1-8BC8-6B8BB757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274" y="3350477"/>
              <a:ext cx="1600882" cy="1855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84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26 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C515-71FE-419F-BF0C-03F87BA2A778}"/>
              </a:ext>
            </a:extLst>
          </p:cNvPr>
          <p:cNvSpPr txBox="1"/>
          <p:nvPr/>
        </p:nvSpPr>
        <p:spPr>
          <a:xfrm>
            <a:off x="2953546" y="1547446"/>
            <a:ext cx="9051773" cy="49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0EA788-0C30-4884-AB26-3933D5FA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84" y="1700651"/>
            <a:ext cx="1600882" cy="1855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4A1490-09FA-4410-857A-E53C91489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50" y="4487077"/>
            <a:ext cx="1600882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6760A4-1151-4F80-B56A-F6CAD4AF1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37" y="1707001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E0550-934E-4136-9625-EEC16D8E1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19" y="1700651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158BA9-480F-4A3E-BB1B-81D260C32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97" y="4487076"/>
            <a:ext cx="1600882" cy="1855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5D9D3-6A84-47C2-A08E-569BC1A1B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60" y="3097040"/>
            <a:ext cx="1600882" cy="1855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060F6A-0260-41DA-8475-8CCC4D8C7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66" y="4487077"/>
            <a:ext cx="1600882" cy="1855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7539F0-6490-47B1-8BC8-6B8BB757D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08" y="3097039"/>
            <a:ext cx="1600882" cy="1855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2812BD-596A-455A-A5F5-CD8DFD28CE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43" y="1700650"/>
            <a:ext cx="1600882" cy="185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B80C9-969A-423F-8516-97C0E1BA31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56" y="3090687"/>
            <a:ext cx="1600882" cy="18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36E9B4-E2C4-4B7E-8CE7-D826766518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19" y="4480725"/>
            <a:ext cx="1600881" cy="185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368C33-CA99-4E5C-BF9F-7B8F284897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16" y="3084334"/>
            <a:ext cx="1600881" cy="1855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0EA80-28FD-4CFE-9AAD-5C7B51FF7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911" y="1700650"/>
            <a:ext cx="1600881" cy="18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E41262-46A4-4CF1-88F2-BE7AF5DA7C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76" y="4460229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4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1" y="182894"/>
            <a:ext cx="2033721" cy="3050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4051496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940339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851254" y="1609566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6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4868968" y="3341074"/>
            <a:ext cx="940339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9419AC44-8045-4907-A6F0-B7F404947A10}"/>
              </a:ext>
            </a:extLst>
          </p:cNvPr>
          <p:cNvSpPr/>
          <p:nvPr/>
        </p:nvSpPr>
        <p:spPr>
          <a:xfrm rot="5400000">
            <a:off x="17116" y="3013145"/>
            <a:ext cx="1855602" cy="1607415"/>
          </a:xfrm>
          <a:prstGeom prst="hexagon">
            <a:avLst>
              <a:gd name="adj" fmla="val 28866"/>
              <a:gd name="vf" fmla="val 115470"/>
            </a:avLst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6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</TotalTime>
  <Words>590</Words>
  <Application>Microsoft Office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Mesh</vt:lpstr>
      <vt:lpstr>Welcome, to The</vt:lpstr>
      <vt:lpstr>Tidyverse</vt:lpstr>
      <vt:lpstr>Tidyverse</vt:lpstr>
      <vt:lpstr>Tidyverse – Core Packages</vt:lpstr>
      <vt:lpstr>Tidyverse – 26 Packages</vt:lpstr>
      <vt:lpstr>Data analysis Workflow</vt:lpstr>
      <vt:lpstr>Data analysis Workflow - Wrangling</vt:lpstr>
      <vt:lpstr>Data analysis Workflow - Wrangling</vt:lpstr>
      <vt:lpstr>Data analysis Workflow - Wrangling</vt:lpstr>
      <vt:lpstr>Data analysis Workflow - Wrangling</vt:lpstr>
      <vt:lpstr>Getting started</vt:lpstr>
      <vt:lpstr>Getting started – help documentation</vt:lpstr>
      <vt:lpstr>Getting started – cheatsheets</vt:lpstr>
      <vt:lpstr>Getting started – finding packages</vt:lpstr>
      <vt:lpstr>Getting started - tidyverse</vt:lpstr>
      <vt:lpstr>Useful tidyverse functions</vt:lpstr>
      <vt:lpstr>Tibbles vs. data.frames</vt:lpstr>
      <vt:lpstr>Import data</vt:lpstr>
      <vt:lpstr>Import data – BASE vs. readr</vt:lpstr>
      <vt:lpstr>Import data – BASE vs. readr</vt:lpstr>
      <vt:lpstr>Import data – BASE vs. readr</vt:lpstr>
      <vt:lpstr>Import data – BASE vs. readr</vt:lpstr>
      <vt:lpstr>Import data – Other file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112</cp:revision>
  <dcterms:created xsi:type="dcterms:W3CDTF">2018-08-16T01:36:29Z</dcterms:created>
  <dcterms:modified xsi:type="dcterms:W3CDTF">2019-05-09T19:26:39Z</dcterms:modified>
</cp:coreProperties>
</file>